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3" r:id="rId4"/>
    <p:sldId id="294" r:id="rId5"/>
    <p:sldId id="299" r:id="rId6"/>
    <p:sldId id="295" r:id="rId7"/>
    <p:sldId id="296" r:id="rId8"/>
    <p:sldId id="297" r:id="rId9"/>
    <p:sldId id="301" r:id="rId10"/>
    <p:sldId id="300" r:id="rId11"/>
    <p:sldId id="302" r:id="rId12"/>
    <p:sldId id="314" r:id="rId13"/>
    <p:sldId id="315" r:id="rId14"/>
    <p:sldId id="316" r:id="rId15"/>
    <p:sldId id="303" r:id="rId16"/>
    <p:sldId id="273" r:id="rId17"/>
    <p:sldId id="274" r:id="rId18"/>
    <p:sldId id="275" r:id="rId19"/>
    <p:sldId id="317" r:id="rId20"/>
    <p:sldId id="276" r:id="rId21"/>
    <p:sldId id="311" r:id="rId22"/>
    <p:sldId id="277" r:id="rId23"/>
    <p:sldId id="305" r:id="rId24"/>
    <p:sldId id="304" r:id="rId25"/>
    <p:sldId id="306" r:id="rId26"/>
    <p:sldId id="307" r:id="rId27"/>
    <p:sldId id="308" r:id="rId28"/>
    <p:sldId id="309" r:id="rId29"/>
    <p:sldId id="310" r:id="rId30"/>
    <p:sldId id="279" r:id="rId31"/>
    <p:sldId id="280" r:id="rId32"/>
    <p:sldId id="281" r:id="rId33"/>
    <p:sldId id="282" r:id="rId34"/>
    <p:sldId id="283" r:id="rId35"/>
    <p:sldId id="284" r:id="rId36"/>
    <p:sldId id="323" r:id="rId37"/>
    <p:sldId id="324" r:id="rId38"/>
    <p:sldId id="325" r:id="rId39"/>
    <p:sldId id="326" r:id="rId40"/>
    <p:sldId id="285" r:id="rId41"/>
    <p:sldId id="318" r:id="rId42"/>
    <p:sldId id="327" r:id="rId43"/>
    <p:sldId id="319" r:id="rId44"/>
    <p:sldId id="320" r:id="rId45"/>
    <p:sldId id="328" r:id="rId46"/>
    <p:sldId id="321" r:id="rId47"/>
    <p:sldId id="322" r:id="rId4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горьНаташа" initials="И" lastIdx="0" clrIdx="0">
    <p:extLst>
      <p:ext uri="{19B8F6BF-5375-455C-9EA6-DF929625EA0E}">
        <p15:presenceInfo xmlns:p15="http://schemas.microsoft.com/office/powerpoint/2012/main" userId="ИгорьНаташ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2" y="1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02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384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974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7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76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63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53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98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67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120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91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29679-DDB5-4F5E-A885-BD0DDD9F7D26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F13BC-0417-4097-96FA-FE8B93309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0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1450"/>
            <a:ext cx="9144000" cy="2686049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b="1" dirty="0" smtClean="0"/>
              <a:t>ТЕМА 1. ИСТОРИЯ ВОЗНИКНОВЕНИЯ И РАЗВИТИЯ РЕКЛАМЫ И СВЯЗЕЙ С ОБЩЕСТВЕННОСТЬЮ КАК ПРОФЕССИИ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33900" y="3162300"/>
            <a:ext cx="7200900" cy="2952750"/>
          </a:xfrm>
        </p:spPr>
        <p:txBody>
          <a:bodyPr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4000" dirty="0" smtClean="0"/>
              <a:t>Основные исторические этапы развития рекламы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4000" dirty="0" smtClean="0"/>
              <a:t>История Р</a:t>
            </a:r>
            <a:r>
              <a:rPr lang="en-US" sz="4000" dirty="0" smtClean="0"/>
              <a:t>R</a:t>
            </a:r>
            <a:endParaRPr lang="ru-RU" sz="4000" dirty="0"/>
          </a:p>
        </p:txBody>
      </p:sp>
      <p:pic>
        <p:nvPicPr>
          <p:cNvPr id="4" name="Picture 2" descr="https://present5.com/presentation/9013949_140627734/image-161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2114550"/>
            <a:ext cx="415756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736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Герольд</a:t>
            </a:r>
            <a:endParaRPr lang="ru-RU" sz="8000" b="1" dirty="0"/>
          </a:p>
        </p:txBody>
      </p:sp>
      <p:pic>
        <p:nvPicPr>
          <p:cNvPr id="9218" name="Picture 2" descr="https://upload.wikimedia.org/wikipedia/commons/thumb/5/5f/Herald_of_Nassau-Vianden.jpg/440px-Herald_of_Nassau-Viande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690688"/>
            <a:ext cx="5981700" cy="457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496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err="1" smtClean="0"/>
              <a:t>А.Дюрер</a:t>
            </a:r>
            <a:endParaRPr lang="ru-RU" sz="6000" b="1" dirty="0"/>
          </a:p>
        </p:txBody>
      </p:sp>
      <p:pic>
        <p:nvPicPr>
          <p:cNvPr id="10248" name="Picture 8" descr="https://i.pinimg.com/736x/95/ba/36/95ba36b6daf9a8195fc263431059fa54--albrecht-durer-the-jud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1690688"/>
            <a:ext cx="7543799" cy="469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411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Вывески</a:t>
            </a:r>
            <a:endParaRPr lang="ru-RU" sz="5400" b="1" dirty="0"/>
          </a:p>
        </p:txBody>
      </p:sp>
      <p:pic>
        <p:nvPicPr>
          <p:cNvPr id="1026" name="Picture 2" descr="https://cdn5.vectorstock.com/i/1000x1000/61/79/workshop-of-the-smith-vector-4461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12" y="1825625"/>
            <a:ext cx="524257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076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Афиши</a:t>
            </a:r>
            <a:endParaRPr lang="ru-RU" sz="5400" b="1" dirty="0"/>
          </a:p>
        </p:txBody>
      </p:sp>
      <p:pic>
        <p:nvPicPr>
          <p:cNvPr id="2050" name="Picture 2" descr="https://sun9-65.userapi.com/c621706/v621706291/2593/_O0Pwf2unv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80" y="1825625"/>
            <a:ext cx="328023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922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Рукописный каталог</a:t>
            </a:r>
            <a:endParaRPr lang="ru-RU" sz="5400" b="1" dirty="0"/>
          </a:p>
        </p:txBody>
      </p:sp>
      <p:pic>
        <p:nvPicPr>
          <p:cNvPr id="3074" name="Picture 2" descr="https://i.pinimg.com/736x/8f/6c/02/8f6c020e5a7dbfd48bd1e664d91639cb--medieval-books-medieval-manuscrip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1825624"/>
            <a:ext cx="6210300" cy="48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050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44725"/>
          </a:xfrm>
        </p:spPr>
        <p:txBody>
          <a:bodyPr>
            <a:norm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4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</a:t>
            </a:r>
            <a:r>
              <a:rPr lang="ru-RU" sz="44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.4</a:t>
            </a:r>
            <a:r>
              <a:rPr lang="ru-RU" sz="44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Рекламно-информационная деятельность в эпоху Нового времени </a:t>
            </a:r>
            <a:r>
              <a:rPr lang="ru-RU" sz="44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4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44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XVI </a:t>
            </a:r>
            <a:r>
              <a:rPr lang="ru-RU" sz="44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– XVII вв.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38401"/>
            <a:ext cx="10515600" cy="373856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dirty="0"/>
              <a:t>Заря Нового времени ознаменовалась техническим переворотом в сфере массовых коммуникаций – это новый скачок в развитии рекламы – появление </a:t>
            </a:r>
            <a:r>
              <a:rPr lang="ru-RU" sz="4800" dirty="0" smtClean="0"/>
              <a:t>книгопечатания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66422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Иоганн </a:t>
            </a:r>
            <a:r>
              <a:rPr lang="ru-RU" b="1" dirty="0"/>
              <a:t>Гуттенберг (1397(1400)-1468) </a:t>
            </a:r>
          </a:p>
        </p:txBody>
      </p:sp>
      <p:pic>
        <p:nvPicPr>
          <p:cNvPr id="2050" name="Picture 2" descr="https://litvek.com/icl/i/24/426224/i_0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1"/>
            <a:ext cx="5734050" cy="472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36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Основные </a:t>
            </a:r>
            <a:r>
              <a:rPr lang="ru-RU" b="1" dirty="0"/>
              <a:t>рекламные жанры эпохи Нового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600" dirty="0" smtClean="0"/>
              <a:t>Примеры основных рекламных жанров Нового времени: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/>
              <a:t>1. Печатный «летучий листок» </a:t>
            </a:r>
          </a:p>
          <a:p>
            <a:pPr marL="0" indent="0" algn="just">
              <a:buNone/>
            </a:pPr>
            <a:r>
              <a:rPr lang="ru-RU" sz="3600" dirty="0"/>
              <a:t>2. Каталог, проспект и прейскурант (прайс-лист)</a:t>
            </a:r>
          </a:p>
          <a:p>
            <a:pPr marL="0" indent="0" algn="just">
              <a:buNone/>
            </a:pPr>
            <a:r>
              <a:rPr lang="ru-RU" sz="3600" dirty="0"/>
              <a:t>3. Титульные листы книг </a:t>
            </a:r>
          </a:p>
          <a:p>
            <a:pPr marL="0" indent="0" algn="just">
              <a:buNone/>
            </a:pPr>
            <a:r>
              <a:rPr lang="ru-RU" sz="3600" dirty="0"/>
              <a:t>4. Индульгенции </a:t>
            </a:r>
          </a:p>
          <a:p>
            <a:pPr marL="0" indent="0" algn="just">
              <a:buNone/>
            </a:pPr>
            <a:r>
              <a:rPr lang="ru-RU" sz="3600" dirty="0"/>
              <a:t>5. Печатные афиши</a:t>
            </a:r>
          </a:p>
          <a:p>
            <a:pPr marL="0" indent="0" algn="just">
              <a:buNone/>
            </a:pPr>
            <a:r>
              <a:rPr lang="ru-RU" sz="3600" dirty="0"/>
              <a:t>6. Типографские эмблемы и экслибрисы</a:t>
            </a:r>
          </a:p>
          <a:p>
            <a:pPr marL="0" indent="0" algn="just">
              <a:buNone/>
            </a:pPr>
            <a:r>
              <a:rPr lang="ru-RU" sz="3600" dirty="0"/>
              <a:t>7. Информационные бюро</a:t>
            </a:r>
          </a:p>
          <a:p>
            <a:pPr marL="0" indent="0" algn="just">
              <a:buNone/>
            </a:pPr>
            <a:r>
              <a:rPr lang="ru-RU" sz="3600" dirty="0"/>
              <a:t>8. Газетная </a:t>
            </a:r>
            <a:r>
              <a:rPr lang="ru-RU" sz="3600" dirty="0" smtClean="0"/>
              <a:t>реклама</a:t>
            </a:r>
          </a:p>
          <a:p>
            <a:pPr marL="0" indent="0" algn="just">
              <a:buNone/>
            </a:pPr>
            <a:r>
              <a:rPr lang="ru-RU" sz="3600" dirty="0"/>
              <a:t>9. Рекламные кампании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388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err="1"/>
              <a:t>Альд</a:t>
            </a:r>
            <a:r>
              <a:rPr lang="ru-RU" sz="6600" b="1" dirty="0"/>
              <a:t> </a:t>
            </a:r>
            <a:r>
              <a:rPr lang="ru-RU" sz="6600" b="1" dirty="0" err="1"/>
              <a:t>Мануций</a:t>
            </a:r>
            <a:endParaRPr lang="ru-RU" sz="6600" b="1" dirty="0"/>
          </a:p>
        </p:txBody>
      </p:sp>
      <p:pic>
        <p:nvPicPr>
          <p:cNvPr id="11266" name="Picture 2" descr="https://kipmu.ru/wp-content/uploads/aldmch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85900"/>
            <a:ext cx="1030605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150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00.yaplakal.com/pics/pics_original/4/0/8/1263180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8"/>
          <a:stretch/>
        </p:blipFill>
        <p:spPr bwMode="auto">
          <a:xfrm>
            <a:off x="498764" y="0"/>
            <a:ext cx="11247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074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6000" b="1" i="1" dirty="0"/>
              <a:t>1</a:t>
            </a:r>
            <a:r>
              <a:rPr lang="ru-RU" sz="6000" b="1" i="1" dirty="0" smtClean="0"/>
              <a:t>. Основные </a:t>
            </a:r>
            <a:r>
              <a:rPr lang="ru-RU" sz="6000" b="1" i="1" dirty="0"/>
              <a:t>этапы развития рекламы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https://pbs.twimg.com/media/ByXZuQWIQAA-p5C.jpg:lar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306" y="1825625"/>
            <a:ext cx="653338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359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/>
              <a:t>Теофраст </a:t>
            </a:r>
            <a:r>
              <a:rPr lang="ru-RU" sz="6000" b="1" dirty="0" err="1"/>
              <a:t>Ренодо</a:t>
            </a:r>
            <a:r>
              <a:rPr lang="ru-RU" sz="6000" b="1" dirty="0"/>
              <a:t> (1585-1643)</a:t>
            </a:r>
          </a:p>
        </p:txBody>
      </p:sp>
      <p:pic>
        <p:nvPicPr>
          <p:cNvPr id="12290" name="Picture 2" descr="https://diletant.media/upload/medialibrary/0e4/0e4c92f89bff03635714a55399ee9e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825624"/>
            <a:ext cx="6096000" cy="461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457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«Отцом английской рекламы»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считают </a:t>
            </a:r>
            <a:r>
              <a:rPr lang="ru-RU" sz="4800" dirty="0"/>
              <a:t>Джона </a:t>
            </a:r>
            <a:r>
              <a:rPr lang="ru-RU" sz="4800" dirty="0" err="1"/>
              <a:t>Хоутона</a:t>
            </a:r>
            <a:r>
              <a:rPr lang="ru-RU" sz="4800" dirty="0"/>
              <a:t> (по профессии аптекарь), который в 1677 г. издал свой памфлет «Великая английская надежда», где уповал на лидерство своей страны в предпринимательстве и </a:t>
            </a:r>
            <a:r>
              <a:rPr lang="ru-RU" sz="4800" dirty="0" smtClean="0"/>
              <a:t>торговле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94326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9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1.5</a:t>
            </a: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Развитие западноевропейской рекламы в XIX веке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18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С 1657 г. в Англии начинают функционировать информационные агентства, деятельность которых заключалась в выпуске 2-3 периодических изданий для различных групп населения, наборы брошюр-памфлетов (не всегда сатирических), выпуск оперативных «летучих листков» и разнообразной рекламной продукции: вкладышей, открыток, ресторанных меню, театральных программ, пригласительных билетов, </a:t>
            </a:r>
            <a:r>
              <a:rPr lang="ru-RU" sz="3600" dirty="0" smtClean="0"/>
              <a:t>этикеток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568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Журнал за пенни</a:t>
            </a:r>
            <a:endParaRPr lang="ru-RU" sz="5400" b="1" dirty="0"/>
          </a:p>
        </p:txBody>
      </p:sp>
      <p:pic>
        <p:nvPicPr>
          <p:cNvPr id="5122" name="Picture 2" descr="https://i.pinimg.com/originals/b2/e3/86/b2e386737f06f36d4e3ac06c071ed7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485900"/>
            <a:ext cx="4762500" cy="510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156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Рекламные новации Англии: </a:t>
            </a:r>
            <a:br>
              <a:rPr lang="ru-RU" sz="5400" b="1" dirty="0"/>
            </a:b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958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/>
              <a:t>цветные иллюстрации в журналах; </a:t>
            </a:r>
          </a:p>
          <a:p>
            <a:pPr marL="0" indent="0" algn="just">
              <a:buNone/>
            </a:pPr>
            <a:r>
              <a:rPr lang="ru-RU" dirty="0"/>
              <a:t>- </a:t>
            </a:r>
            <a:r>
              <a:rPr lang="ru-RU" dirty="0" err="1"/>
              <a:t>рубричная</a:t>
            </a:r>
            <a:r>
              <a:rPr lang="ru-RU" dirty="0"/>
              <a:t> реклама; </a:t>
            </a:r>
          </a:p>
          <a:p>
            <a:pPr marL="0" indent="0" algn="just">
              <a:buNone/>
            </a:pPr>
            <a:r>
              <a:rPr lang="ru-RU" dirty="0"/>
              <a:t>- появление иллюстрированных журналов; </a:t>
            </a:r>
          </a:p>
          <a:p>
            <a:pPr marL="0" indent="0" algn="just">
              <a:buNone/>
            </a:pPr>
            <a:r>
              <a:rPr lang="ru-RU" dirty="0"/>
              <a:t>- издание художественных книг в виде брошюр, которые содержат рекламу; </a:t>
            </a:r>
          </a:p>
          <a:p>
            <a:pPr marL="0" indent="0" algn="just">
              <a:buNone/>
            </a:pPr>
            <a:r>
              <a:rPr lang="ru-RU" dirty="0"/>
              <a:t>- издание больших романов в брошюрах, которые выходят ежемесячно (например: Ч. Диккенс «Дэвид </a:t>
            </a:r>
            <a:r>
              <a:rPr lang="ru-RU" dirty="0" err="1"/>
              <a:t>Копперфилд</a:t>
            </a:r>
            <a:r>
              <a:rPr lang="ru-RU" dirty="0"/>
              <a:t>»); </a:t>
            </a:r>
          </a:p>
          <a:p>
            <a:pPr marL="0" indent="0" algn="just">
              <a:buNone/>
            </a:pPr>
            <a:r>
              <a:rPr lang="ru-RU" dirty="0"/>
              <a:t>- «люди-сэндвичи»; </a:t>
            </a:r>
          </a:p>
          <a:p>
            <a:pPr marL="0" indent="0" algn="just">
              <a:buNone/>
            </a:pPr>
            <a:r>
              <a:rPr lang="ru-RU" dirty="0"/>
              <a:t>- конные рекламные процессии; </a:t>
            </a:r>
          </a:p>
          <a:p>
            <a:pPr marL="0" indent="0" algn="just">
              <a:buNone/>
            </a:pPr>
            <a:r>
              <a:rPr lang="ru-RU" dirty="0"/>
              <a:t>- разукрашивание тротуаров; </a:t>
            </a:r>
          </a:p>
          <a:p>
            <a:pPr marL="0" indent="0" algn="just">
              <a:buNone/>
            </a:pPr>
            <a:r>
              <a:rPr lang="ru-RU" dirty="0"/>
              <a:t>- витрины – использование стеклянных </a:t>
            </a:r>
            <a:r>
              <a:rPr lang="ru-RU" dirty="0" smtClean="0"/>
              <a:t>конструкций </a:t>
            </a:r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661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1</a:t>
            </a:r>
            <a:r>
              <a:rPr lang="ru-RU" b="1" i="1" dirty="0" smtClean="0"/>
              <a:t>.6</a:t>
            </a:r>
            <a:r>
              <a:rPr lang="ru-RU" b="1" i="1" dirty="0"/>
              <a:t>. Развитие североамериканской рекламы в XIX – ХХ вв.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https://img.newspapers.com/img/thumbnail/41027935/400/400/0_0_4266_6757.jpg?cs=6048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489870"/>
            <a:ext cx="4419600" cy="460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zen_doc/3144955/pub_5f020b8b1f2d5110462e3513_5f020be6b2f9e676e27f2355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89869"/>
            <a:ext cx="4591050" cy="460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874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11868150" cy="6724650"/>
          </a:xfrm>
        </p:spPr>
      </p:pic>
    </p:spTree>
    <p:extLst>
      <p:ext uri="{BB962C8B-B14F-4D97-AF65-F5344CB8AC3E}">
        <p14:creationId xmlns:p14="http://schemas.microsoft.com/office/powerpoint/2010/main" val="3687555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err="1"/>
              <a:t>Уолни</a:t>
            </a:r>
            <a:r>
              <a:rPr lang="ru-RU" sz="5400" b="1" dirty="0"/>
              <a:t> </a:t>
            </a:r>
            <a:r>
              <a:rPr lang="ru-RU" sz="5400" b="1" dirty="0" err="1"/>
              <a:t>Палмер</a:t>
            </a:r>
            <a:r>
              <a:rPr lang="ru-RU" sz="5400" b="1" dirty="0"/>
              <a:t> </a:t>
            </a:r>
          </a:p>
        </p:txBody>
      </p:sp>
      <p:pic>
        <p:nvPicPr>
          <p:cNvPr id="8194" name="Picture 2" descr="https://pabook.libraries.psu.edu/sites/default/files/featureimages/AdCoPalmerPortrai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1409700"/>
            <a:ext cx="533400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950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Джордж </a:t>
            </a:r>
            <a:r>
              <a:rPr lang="ru-RU" sz="5400" b="1" dirty="0" err="1"/>
              <a:t>Баттен</a:t>
            </a:r>
            <a:r>
              <a:rPr lang="ru-RU" sz="5400" b="1" dirty="0"/>
              <a:t> </a:t>
            </a:r>
          </a:p>
        </p:txBody>
      </p:sp>
      <p:pic>
        <p:nvPicPr>
          <p:cNvPr id="9218" name="Picture 2" descr="https://alchetron.com/cdn/george-batten-advertiser-1a4ad6cb-94a2-4c7f-8579-c95cb034552-resize-750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1825624"/>
            <a:ext cx="4648200" cy="463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343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5400" b="1" i="1" dirty="0"/>
              <a:t>2</a:t>
            </a:r>
            <a:r>
              <a:rPr lang="ru-RU" sz="5400" b="1" i="1" dirty="0" smtClean="0"/>
              <a:t>. История </a:t>
            </a:r>
            <a:r>
              <a:rPr lang="ru-RU" sz="5400" b="1" i="1" dirty="0"/>
              <a:t>Р</a:t>
            </a:r>
            <a:r>
              <a:rPr lang="en-US" sz="5400" b="1" i="1" dirty="0"/>
              <a:t>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 descr="https://u-f.ru/sites/default/files/1_17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1828800"/>
            <a:ext cx="79629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18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/>
            <a:r>
              <a:rPr lang="ru-RU" sz="4000" b="1" i="1" dirty="0" smtClean="0"/>
              <a:t>2.1. Истоки </a:t>
            </a:r>
            <a:r>
              <a:rPr lang="ru-RU" sz="4000" b="1" i="1" dirty="0"/>
              <a:t>рекламной коммуникации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000" b="1" dirty="0" err="1"/>
              <a:t>Протореклама</a:t>
            </a:r>
            <a:r>
              <a:rPr lang="ru-RU" sz="4000" dirty="0"/>
              <a:t> – это дописьменные средства пропаганды, то, что люди всегда «имели при себе</a:t>
            </a:r>
            <a:r>
              <a:rPr lang="ru-RU" sz="4000" dirty="0" smtClean="0"/>
              <a:t>»</a:t>
            </a:r>
          </a:p>
          <a:p>
            <a:pPr marL="0" indent="0" algn="just">
              <a:buNone/>
            </a:pPr>
            <a:r>
              <a:rPr lang="ru-RU" sz="4000" dirty="0" err="1" smtClean="0"/>
              <a:t>Протореклама</a:t>
            </a:r>
            <a:r>
              <a:rPr lang="ru-RU" sz="4000" dirty="0" smtClean="0"/>
              <a:t> </a:t>
            </a:r>
            <a:r>
              <a:rPr lang="ru-RU" sz="4000" dirty="0"/>
              <a:t>– это комплекс культурных предпосылок, обладающий некоторыми функциями рекламной </a:t>
            </a:r>
            <a:r>
              <a:rPr lang="ru-RU" sz="4000" dirty="0" smtClean="0"/>
              <a:t>коммуникации 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282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49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.1</a:t>
            </a: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PR в XIX в. 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050" y="1273174"/>
            <a:ext cx="4781550" cy="50704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/>
              <a:t>Впервые термин «</a:t>
            </a:r>
            <a:r>
              <a:rPr lang="ru-RU" sz="4400" dirty="0" err="1"/>
              <a:t>public</a:t>
            </a:r>
            <a:r>
              <a:rPr lang="ru-RU" sz="4400" dirty="0"/>
              <a:t> </a:t>
            </a:r>
            <a:r>
              <a:rPr lang="ru-RU" sz="4400" dirty="0" err="1"/>
              <a:t>relations</a:t>
            </a:r>
            <a:r>
              <a:rPr lang="ru-RU" sz="4400" dirty="0"/>
              <a:t>» был употреблен в США в  1807  г. </a:t>
            </a:r>
            <a:r>
              <a:rPr lang="ru-RU" sz="4400" dirty="0" smtClean="0"/>
              <a:t>американским президентом </a:t>
            </a:r>
            <a:r>
              <a:rPr lang="ru-RU" sz="4400" dirty="0"/>
              <a:t>Т. </a:t>
            </a:r>
            <a:r>
              <a:rPr lang="ru-RU" sz="4400" dirty="0" err="1" smtClean="0"/>
              <a:t>Джефферсоном</a:t>
            </a:r>
            <a:r>
              <a:rPr lang="ru-RU" sz="4400" dirty="0" smtClean="0"/>
              <a:t>. </a:t>
            </a:r>
            <a:endParaRPr lang="ru-RU" dirty="0"/>
          </a:p>
        </p:txBody>
      </p:sp>
      <p:pic>
        <p:nvPicPr>
          <p:cNvPr id="4" name="Picture 2" descr="https://images.fineartamerica.com/images-medium-large/third-president-of-the-usa--thomas-jefferson-international-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48580"/>
            <a:ext cx="5295900" cy="491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4088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Смысл, вкладываемый в </a:t>
            </a:r>
            <a:r>
              <a:rPr lang="ru-RU" sz="5400" b="1" dirty="0"/>
              <a:t>понятие «</a:t>
            </a:r>
            <a:r>
              <a:rPr lang="ru-RU" sz="5400" b="1" dirty="0" err="1"/>
              <a:t>public</a:t>
            </a:r>
            <a:r>
              <a:rPr lang="ru-RU" sz="5400" b="1" dirty="0"/>
              <a:t>  </a:t>
            </a:r>
            <a:r>
              <a:rPr lang="ru-RU" sz="5400" b="1" dirty="0" err="1"/>
              <a:t>relations</a:t>
            </a:r>
            <a:r>
              <a:rPr lang="ru-RU" sz="5400" b="1" dirty="0" smtClean="0"/>
              <a:t>»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28849"/>
            <a:ext cx="10515600" cy="419100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Т. </a:t>
            </a:r>
            <a:r>
              <a:rPr lang="ru-RU" sz="4800" dirty="0" err="1" smtClean="0"/>
              <a:t>Джефферсон</a:t>
            </a:r>
            <a:r>
              <a:rPr lang="ru-RU" sz="4800" dirty="0" smtClean="0"/>
              <a:t> </a:t>
            </a:r>
            <a:r>
              <a:rPr lang="ru-RU" sz="4800" dirty="0"/>
              <a:t>использовал словосочетание  «</a:t>
            </a:r>
            <a:r>
              <a:rPr lang="ru-RU" sz="4800" dirty="0" err="1"/>
              <a:t>public</a:t>
            </a:r>
            <a:r>
              <a:rPr lang="ru-RU" sz="4800" dirty="0"/>
              <a:t>  </a:t>
            </a:r>
            <a:r>
              <a:rPr lang="ru-RU" sz="4800" dirty="0" err="1"/>
              <a:t>relations</a:t>
            </a:r>
            <a:r>
              <a:rPr lang="ru-RU" sz="4800" dirty="0"/>
              <a:t>», подразумевая под  PR  «наращивание усилий политических институтов для создания климата доверия в национальном масштабе»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6950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А. </a:t>
            </a:r>
            <a:r>
              <a:rPr lang="ru-RU" sz="5400" b="1" dirty="0" err="1"/>
              <a:t>Кендалл</a:t>
            </a:r>
            <a:r>
              <a:rPr lang="ru-RU" sz="5400" b="1" dirty="0"/>
              <a:t> </a:t>
            </a:r>
          </a:p>
        </p:txBody>
      </p:sp>
      <p:pic>
        <p:nvPicPr>
          <p:cNvPr id="11266" name="Picture 2" descr="http://clubpress.ru/wp-content/uploads/2019/06/calendar0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1466850"/>
            <a:ext cx="531495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200" y="4839385"/>
            <a:ext cx="55435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официальной истории PR пресс-секретарь президента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35580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</a:t>
            </a:r>
            <a:r>
              <a:rPr lang="ru-RU" b="1" dirty="0" smtClean="0"/>
              <a:t>ервое </a:t>
            </a:r>
            <a:r>
              <a:rPr lang="ru-RU" b="1" dirty="0"/>
              <a:t>в мире PR-агентство – «Паблисити-бюро»</a:t>
            </a:r>
          </a:p>
        </p:txBody>
      </p:sp>
      <p:pic>
        <p:nvPicPr>
          <p:cNvPr id="12292" name="Picture 4" descr="https://www.perfectduluthday.com/wp-content/uploads/2019/10/Publicity-Bureau-of-Edwin-H-Le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90688"/>
            <a:ext cx="10820400" cy="493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94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231775"/>
            <a:ext cx="10515600" cy="1325563"/>
          </a:xfrm>
        </p:spPr>
        <p:txBody>
          <a:bodyPr/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49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.2. PR </a:t>
            </a: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1917 г. – конце 1930-х гг. 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7338"/>
            <a:ext cx="10515600" cy="46196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dirty="0"/>
              <a:t>Во время Первой Мировой войны PR-специалисты, которые раньше обслуживали бизнес-структуры, переходят на работу в сфере государственной пропаганды.  В США создается Комитет общественной информации, задачей которого становится работа с общественным мнением </a:t>
            </a:r>
          </a:p>
        </p:txBody>
      </p:sp>
    </p:spTree>
    <p:extLst>
      <p:ext uri="{BB962C8B-B14F-4D97-AF65-F5344CB8AC3E}">
        <p14:creationId xmlns:p14="http://schemas.microsoft.com/office/powerpoint/2010/main" val="20070610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Э. </a:t>
            </a:r>
            <a:r>
              <a:rPr lang="ru-RU" sz="5400" b="1" dirty="0" err="1"/>
              <a:t>Бернейз</a:t>
            </a:r>
            <a:endParaRPr lang="ru-RU" sz="5400" b="1" dirty="0"/>
          </a:p>
        </p:txBody>
      </p:sp>
      <p:pic>
        <p:nvPicPr>
          <p:cNvPr id="13316" name="Picture 4" descr="https://i.ytimg.com/vi/zjfcHyNfM3o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325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В </a:t>
            </a:r>
            <a:r>
              <a:rPr lang="ru-RU" sz="5400" dirty="0" smtClean="0"/>
              <a:t>1920-е гг</a:t>
            </a:r>
            <a:r>
              <a:rPr lang="ru-RU" sz="5400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5400" dirty="0" smtClean="0"/>
              <a:t>в </a:t>
            </a:r>
            <a:r>
              <a:rPr lang="ru-RU" sz="5400" dirty="0"/>
              <a:t>США появляется большое количество PR-агентств. Одновременно с этим в крупных компаниях создаются внутренние </a:t>
            </a:r>
            <a:r>
              <a:rPr lang="ru-RU" sz="5400" dirty="0" smtClean="0"/>
              <a:t>PR-отделы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6157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А. </a:t>
            </a:r>
            <a:r>
              <a:rPr lang="ru-RU" b="1" dirty="0" smtClean="0"/>
              <a:t>Пейдж, вице-президент </a:t>
            </a:r>
            <a:r>
              <a:rPr lang="ru-RU" b="1" dirty="0"/>
              <a:t>по PR телефонной компании AT&amp;T</a:t>
            </a:r>
          </a:p>
        </p:txBody>
      </p:sp>
      <p:pic>
        <p:nvPicPr>
          <p:cNvPr id="1026" name="Picture 2" descr="https://freddyb36.files.wordpress.com/2011/04/arthur-pa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71" y="1825624"/>
            <a:ext cx="5072743" cy="466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6737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Ф.Рузвельт</a:t>
            </a:r>
            <a:r>
              <a:rPr lang="ru-RU" b="1" dirty="0" smtClean="0"/>
              <a:t> регулярно </a:t>
            </a:r>
            <a:r>
              <a:rPr lang="ru-RU" b="1" dirty="0"/>
              <a:t>выступал в специальной радиопередаче «Беседа у камина»</a:t>
            </a:r>
          </a:p>
        </p:txBody>
      </p:sp>
      <p:pic>
        <p:nvPicPr>
          <p:cNvPr id="2050" name="Picture 2" descr="https://xn--h1aagokeh.xn--p1ai/uploads/0/2020/01/31/8xG2QJQ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5" y="2068286"/>
            <a:ext cx="8948057" cy="418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565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жена президента, Э. Рузвельт, включилась в PR-кампанию</a:t>
            </a:r>
          </a:p>
        </p:txBody>
      </p:sp>
      <p:pic>
        <p:nvPicPr>
          <p:cNvPr id="3074" name="Picture 2" descr="https://interesnoznat.com/wp-content/uploads/Eleanor-Roosevelt-58e803625f9b58ef7e6c577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96" y="1825625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24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Татуировка на теле человека может быть названа </a:t>
            </a:r>
            <a:r>
              <a:rPr lang="ru-RU" b="1" dirty="0" err="1"/>
              <a:t>проторекламой</a:t>
            </a:r>
            <a:r>
              <a:rPr lang="ru-RU" b="1" dirty="0"/>
              <a:t>, содержащей информацию о ее носителе</a:t>
            </a:r>
          </a:p>
        </p:txBody>
      </p:sp>
      <p:pic>
        <p:nvPicPr>
          <p:cNvPr id="5122" name="Picture 2" descr="https://ic.pics.livejournal.com/stalist/31916986/566601/566601_9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2187575"/>
            <a:ext cx="79629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8497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4900" b="1" i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.3. R </a:t>
            </a: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1940–60-е гг. 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/>
              <a:t>Во время Второй мировой войны PR-специалисты снова начинают работать на систему государственной пропаганды. В США создается Военный рекламный совет, затем Армейское агентство </a:t>
            </a:r>
            <a:r>
              <a:rPr lang="ru-RU" sz="4800" dirty="0" smtClean="0"/>
              <a:t>новостей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877732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/>
              <a:t>Во время Второй мировой войны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5400" dirty="0" smtClean="0"/>
              <a:t>PR-специалисты </a:t>
            </a:r>
            <a:r>
              <a:rPr lang="ru-RU" sz="5400" dirty="0"/>
              <a:t>снова начинают работать на систему государственной пропаганды. В США создается Военный рекламный совет, затем Армейское агентство </a:t>
            </a:r>
            <a:r>
              <a:rPr lang="ru-RU" sz="5400" dirty="0" smtClean="0"/>
              <a:t>новостей</a:t>
            </a:r>
            <a:endParaRPr lang="ru-RU" sz="5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081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Плакаты времен Второй </a:t>
            </a:r>
            <a:r>
              <a:rPr lang="ru-RU" sz="5400" b="1" dirty="0"/>
              <a:t>мировой войны </a:t>
            </a:r>
          </a:p>
        </p:txBody>
      </p:sp>
      <p:pic>
        <p:nvPicPr>
          <p:cNvPr id="4098" name="Picture 2" descr="http://nevsepic.com.ua/uploads/posts/2011-10/1317573058_3414_www.nevsepic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29" y="1690688"/>
            <a:ext cx="4942114" cy="516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2308238/74d748a6-2596-4f4a-9fdb-6575e1cf0750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171" y="1690687"/>
            <a:ext cx="5083629" cy="477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4774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00743"/>
            <a:ext cx="10515600" cy="6074228"/>
          </a:xfrm>
        </p:spPr>
        <p:txBody>
          <a:bodyPr/>
          <a:lstStyle/>
          <a:p>
            <a:pPr algn="just"/>
            <a:r>
              <a:rPr lang="ru-RU" sz="4400" dirty="0" smtClean="0"/>
              <a:t>В </a:t>
            </a:r>
            <a:r>
              <a:rPr lang="ru-RU" sz="4400" dirty="0"/>
              <a:t>1953 г. была основана Комиссия по PR в Международной торговой палате</a:t>
            </a:r>
            <a:r>
              <a:rPr lang="ru-RU" sz="4400" dirty="0" smtClean="0"/>
              <a:t>.</a:t>
            </a:r>
          </a:p>
          <a:p>
            <a:pPr algn="just"/>
            <a:r>
              <a:rPr lang="ru-RU" sz="4400" dirty="0" smtClean="0"/>
              <a:t> </a:t>
            </a:r>
            <a:r>
              <a:rPr lang="ru-RU" sz="4400" dirty="0"/>
              <a:t>В 1955 г. – Международная ассоциация PR в Лондоне – IPRA.  </a:t>
            </a:r>
            <a:endParaRPr lang="ru-RU" sz="4400" dirty="0" smtClean="0"/>
          </a:p>
          <a:p>
            <a:pPr algn="just"/>
            <a:r>
              <a:rPr lang="ru-RU" sz="4400" dirty="0" smtClean="0"/>
              <a:t>В </a:t>
            </a:r>
            <a:r>
              <a:rPr lang="ru-RU" sz="4400" dirty="0"/>
              <a:t>1961 г. IPRA принимает Кодекс профессионального поведения и этики PR.  </a:t>
            </a:r>
            <a:endParaRPr lang="ru-RU" sz="4400" dirty="0" smtClean="0"/>
          </a:p>
          <a:p>
            <a:pPr algn="just"/>
            <a:r>
              <a:rPr lang="ru-RU" sz="4400" dirty="0" smtClean="0"/>
              <a:t>В </a:t>
            </a:r>
            <a:r>
              <a:rPr lang="ru-RU" sz="4400" dirty="0"/>
              <a:t>1959 г. возникает Европейская конфедерация по PR (CERP</a:t>
            </a:r>
            <a:r>
              <a:rPr lang="ru-RU" sz="4400" dirty="0" smtClean="0"/>
              <a:t>)</a:t>
            </a:r>
            <a:endParaRPr lang="ru-RU" sz="4400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1716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4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2.4. PR в 1970–80-е гг. 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343" y="3004457"/>
            <a:ext cx="4358934" cy="2398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Наступление эпохи информационного общества</a:t>
            </a:r>
          </a:p>
        </p:txBody>
      </p:sp>
      <p:pic>
        <p:nvPicPr>
          <p:cNvPr id="5122" name="Picture 2" descr="https://storage.myseldon.com/news_pict_E6/E6771A56AA26B238C9B836E499DBE5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277" y="1690688"/>
            <a:ext cx="6882947" cy="406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9909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7327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/>
              <a:t>Социально-экономические, политические, экологические перемены вызывают разнообразные конфликты – отсюда постоянный устойчивый спрос на PR-технологии в бизнесе, политике, социальной сфере</a:t>
            </a:r>
          </a:p>
        </p:txBody>
      </p:sp>
      <p:pic>
        <p:nvPicPr>
          <p:cNvPr id="7170" name="Picture 2" descr="http://nesvizh-hospital.by/images/2019/11/29/kon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5" y="2786063"/>
            <a:ext cx="92964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6056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771" y="2881224"/>
            <a:ext cx="3806919" cy="31712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/>
              <a:t>Наступление эпохи потребления</a:t>
            </a:r>
            <a:endParaRPr lang="ru-RU" sz="4800" dirty="0"/>
          </a:p>
        </p:txBody>
      </p:sp>
      <p:pic>
        <p:nvPicPr>
          <p:cNvPr id="6146" name="Picture 2" descr="https://avatars.mds.yandex.net/get-zen_doc/28845/pub_5c01381158eef403d348d6ad_5c01388771df8e03e10f0b2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1366839"/>
            <a:ext cx="6948261" cy="468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610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Р</a:t>
            </a:r>
            <a:r>
              <a:rPr lang="ru-RU" sz="5400" b="1" dirty="0" smtClean="0"/>
              <a:t>асцвет </a:t>
            </a:r>
            <a:r>
              <a:rPr lang="ru-RU" sz="5400" b="1" dirty="0"/>
              <a:t>PR наступил </a:t>
            </a:r>
            <a:r>
              <a:rPr lang="ru-RU" sz="5400" b="1" dirty="0" smtClean="0"/>
              <a:t>в </a:t>
            </a:r>
            <a:r>
              <a:rPr lang="ru-RU" sz="5400" b="1" dirty="0"/>
              <a:t>ХХ в. </a:t>
            </a:r>
          </a:p>
        </p:txBody>
      </p:sp>
      <p:pic>
        <p:nvPicPr>
          <p:cNvPr id="8194" name="Picture 2" descr="https://sun9-66.userapi.com/2Wvvl0FIsZ_S8OhUfUJ7ac2FNBPCtEwDnWsIYQ/9kTw1zfTkS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196" y="1825625"/>
            <a:ext cx="652160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9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1</a:t>
            </a:r>
            <a:r>
              <a:rPr lang="ru-RU" b="1" i="1" dirty="0" smtClean="0"/>
              <a:t>.2</a:t>
            </a:r>
            <a:r>
              <a:rPr lang="ru-RU" b="1" i="1" dirty="0"/>
              <a:t>. История развития рекламы и СМИ в античном обществе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2228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Период Античности характеризовался </a:t>
            </a:r>
            <a:r>
              <a:rPr lang="ru-RU" dirty="0"/>
              <a:t>следующими </a:t>
            </a:r>
            <a:r>
              <a:rPr lang="ru-RU" dirty="0" smtClean="0"/>
              <a:t>особенностями, характеризующими рекламную деятельность:</a:t>
            </a:r>
            <a:endParaRPr lang="ru-RU" dirty="0"/>
          </a:p>
          <a:p>
            <a:pPr lvl="0" algn="just"/>
            <a:r>
              <a:rPr lang="ru-RU" dirty="0"/>
              <a:t>Одни межличностные контакты уже не могли удовлетворить потребность общества в информации. </a:t>
            </a:r>
          </a:p>
          <a:p>
            <a:pPr lvl="0" algn="just"/>
            <a:r>
              <a:rPr lang="ru-RU" dirty="0"/>
              <a:t>Соседские связи уже не обеспечивали минимума осведомленности, необходимого для координации деятельности. </a:t>
            </a:r>
          </a:p>
          <a:p>
            <a:pPr lvl="0" algn="just"/>
            <a:r>
              <a:rPr lang="ru-RU" dirty="0"/>
              <a:t>Локальные поселения сменяет городская культура, а совокупность всех процессов, свойственных городу, формирует культуру урбанизма.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994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Греческий полис – город-государство</a:t>
            </a:r>
            <a:endParaRPr lang="ru-RU" sz="5400" b="1" dirty="0"/>
          </a:p>
        </p:txBody>
      </p:sp>
      <p:pic>
        <p:nvPicPr>
          <p:cNvPr id="6146" name="Picture 2" descr="https://storage.myseldon.com/news_pict_A0/A042586CFAA54814CD75AE441481BD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825625"/>
            <a:ext cx="866775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694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up/datas/121770/0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0"/>
            <a:ext cx="11639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619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1</a:t>
            </a:r>
            <a:r>
              <a:rPr lang="ru-RU" b="1" i="1" dirty="0" smtClean="0"/>
              <a:t>.3. </a:t>
            </a:r>
            <a:r>
              <a:rPr lang="ru-RU" b="1" i="1" dirty="0"/>
              <a:t>Развитие рекламы в западноевропейской средневековой </a:t>
            </a:r>
            <a:r>
              <a:rPr lang="ru-RU" b="1" i="1" dirty="0" smtClean="0"/>
              <a:t>культуре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Для эпохи раннего Средневековья V-X вв.</a:t>
            </a:r>
            <a:r>
              <a:rPr lang="ru-RU" sz="4000" b="1" dirty="0"/>
              <a:t> </a:t>
            </a:r>
            <a:r>
              <a:rPr lang="ru-RU" sz="4000" dirty="0"/>
              <a:t>характерна </a:t>
            </a:r>
            <a:r>
              <a:rPr lang="ru-RU" sz="4000" b="1" dirty="0"/>
              <a:t>конфессиональная </a:t>
            </a:r>
            <a:r>
              <a:rPr lang="ru-RU" sz="4000" b="1" dirty="0" err="1"/>
              <a:t>протореклама</a:t>
            </a:r>
            <a:r>
              <a:rPr lang="ru-RU" sz="4000" dirty="0"/>
              <a:t>. </a:t>
            </a:r>
          </a:p>
          <a:p>
            <a:pPr marL="0" indent="0" algn="just">
              <a:buNone/>
            </a:pPr>
            <a:r>
              <a:rPr lang="ru-RU" sz="4000" dirty="0"/>
              <a:t>Очередной виток </a:t>
            </a:r>
            <a:r>
              <a:rPr lang="ru-RU" sz="4000" dirty="0" err="1"/>
              <a:t>проторекламы</a:t>
            </a:r>
            <a:r>
              <a:rPr lang="ru-RU" sz="4000" dirty="0"/>
              <a:t> особенно ярко заявляет о себе в процессе распространения христианских религиозных представлений, в деятельности пастырей, проповедников, </a:t>
            </a:r>
            <a:r>
              <a:rPr lang="ru-RU" sz="4000" dirty="0" smtClean="0"/>
              <a:t>миссионеров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41528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Существенной частью отправления культа в раннем Средневековье являлись религиозные процессии</a:t>
            </a:r>
          </a:p>
        </p:txBody>
      </p:sp>
      <p:pic>
        <p:nvPicPr>
          <p:cNvPr id="8194" name="Picture 2" descr="https://img1.akspic.ru/fit/91892-iskusstvo-palomnichestvo-proizvedenie_iskusstva-abbatstvo-vizantijskaya_arhitektura-x7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904999"/>
            <a:ext cx="11049000" cy="476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4370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819</Words>
  <Application>Microsoft Office PowerPoint</Application>
  <PresentationFormat>Широкоэкранный</PresentationFormat>
  <Paragraphs>87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Тема Office</vt:lpstr>
      <vt:lpstr> ТЕМА 1. ИСТОРИЯ ВОЗНИКНОВЕНИЯ И РАЗВИТИЯ РЕКЛАМЫ И СВЯЗЕЙ С ОБЩЕСТВЕННОСТЬЮ КАК ПРОФЕССИИ  </vt:lpstr>
      <vt:lpstr>1. Основные этапы развития рекламы </vt:lpstr>
      <vt:lpstr>2.1. Истоки рекламной коммуникации</vt:lpstr>
      <vt:lpstr>Татуировка на теле человека может быть названа проторекламой, содержащей информацию о ее носителе</vt:lpstr>
      <vt:lpstr>1.2. История развития рекламы и СМИ в античном обществе </vt:lpstr>
      <vt:lpstr>Греческий полис – город-государство</vt:lpstr>
      <vt:lpstr>Презентация PowerPoint</vt:lpstr>
      <vt:lpstr>1.3. Развитие рекламы в западноевропейской средневековой культуре</vt:lpstr>
      <vt:lpstr>Существенной частью отправления культа в раннем Средневековье являлись религиозные процессии</vt:lpstr>
      <vt:lpstr>Герольд</vt:lpstr>
      <vt:lpstr>А.Дюрер</vt:lpstr>
      <vt:lpstr>Вывески</vt:lpstr>
      <vt:lpstr>Афиши</vt:lpstr>
      <vt:lpstr>Рукописный каталог</vt:lpstr>
      <vt:lpstr>1.4. Рекламно-информационная деятельность в эпоху Нового времени  XVI – XVII вв. </vt:lpstr>
      <vt:lpstr>Иоганн Гуттенберг (1397(1400)-1468) </vt:lpstr>
      <vt:lpstr>Основные рекламные жанры эпохи Нового времени</vt:lpstr>
      <vt:lpstr>Альд Мануций</vt:lpstr>
      <vt:lpstr>Презентация PowerPoint</vt:lpstr>
      <vt:lpstr>Теофраст Ренодо (1585-1643)</vt:lpstr>
      <vt:lpstr>«Отцом английской рекламы» </vt:lpstr>
      <vt:lpstr>1.5. Развитие западноевропейской рекламы в XIX веке </vt:lpstr>
      <vt:lpstr>Журнал за пенни</vt:lpstr>
      <vt:lpstr>Рекламные новации Англии:  </vt:lpstr>
      <vt:lpstr>1.6. Развитие североамериканской рекламы в XIX – ХХ вв.  </vt:lpstr>
      <vt:lpstr>Презентация PowerPoint</vt:lpstr>
      <vt:lpstr>Уолни Палмер </vt:lpstr>
      <vt:lpstr>Джордж Баттен </vt:lpstr>
      <vt:lpstr>2. История РR </vt:lpstr>
      <vt:lpstr>2.1. PR в XIX в.  </vt:lpstr>
      <vt:lpstr>Смысл, вкладываемый в понятие «public  relations»</vt:lpstr>
      <vt:lpstr>А. Кендалл </vt:lpstr>
      <vt:lpstr>Первое в мире PR-агентство – «Паблисити-бюро»</vt:lpstr>
      <vt:lpstr>2.2. PR в 1917 г. – конце 1930-х гг.  </vt:lpstr>
      <vt:lpstr>Э. Бернейз</vt:lpstr>
      <vt:lpstr>В 1920-е гг. </vt:lpstr>
      <vt:lpstr>А. Пейдж, вице-президент по PR телефонной компании AT&amp;T</vt:lpstr>
      <vt:lpstr>Ф.Рузвельт регулярно выступал в специальной радиопередаче «Беседа у камина»</vt:lpstr>
      <vt:lpstr>жена президента, Э. Рузвельт, включилась в PR-кампанию</vt:lpstr>
      <vt:lpstr>2.3. R в 1940–60-е гг.  </vt:lpstr>
      <vt:lpstr>Во время Второй мировой войны </vt:lpstr>
      <vt:lpstr>Плакаты времен Второй мировой войны </vt:lpstr>
      <vt:lpstr>Презентация PowerPoint</vt:lpstr>
      <vt:lpstr>2.4. PR в 1970–80-е гг.  </vt:lpstr>
      <vt:lpstr>Социально-экономические, политические, экологические перемены вызывают разнообразные конфликты – отсюда постоянный устойчивый спрос на PR-технологии в бизнесе, политике, социальной сфере</vt:lpstr>
      <vt:lpstr>Презентация PowerPoint</vt:lpstr>
      <vt:lpstr>Расцвет PR наступил в ХХ в.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1. ИСТОРИЯ ВОЗНИКНОВЕНИЯ И РАЗВИТИЯ РЕКЛАМЫ И СВЯЗЕЙ С ОБЩЕСТВЕННОСТЬЮ КАК ПРОФЕССИИ  </dc:title>
  <dc:creator>ИгорьНаташа</dc:creator>
  <cp:lastModifiedBy>ИгорьНаташа</cp:lastModifiedBy>
  <cp:revision>72</cp:revision>
  <dcterms:created xsi:type="dcterms:W3CDTF">2020-08-13T15:40:30Z</dcterms:created>
  <dcterms:modified xsi:type="dcterms:W3CDTF">2020-08-25T06:39:19Z</dcterms:modified>
</cp:coreProperties>
</file>